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62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tx1">
                  <a:alpha val="5000"/>
                </a:schemeClr>
              </a:gs>
              <a:gs pos="100000">
                <a:schemeClr val="tx1">
                  <a:alpha val="20000"/>
                </a:schemeClr>
              </a:gs>
            </a:gsLst>
            <a:lin ang="5400000" scaled="0"/>
          </a:gradFill>
          <a:ln w="76200">
            <a:gradFill>
              <a:gsLst>
                <a:gs pos="0">
                  <a:schemeClr val="bg2">
                    <a:lumMod val="60000"/>
                    <a:lumOff val="40000"/>
                    <a:alpha val="90000"/>
                  </a:schemeClr>
                </a:gs>
                <a:gs pos="50000">
                  <a:schemeClr val="bg2">
                    <a:lumMod val="60000"/>
                    <a:lumOff val="40000"/>
                    <a:alpha val="80000"/>
                  </a:schemeClr>
                </a:gs>
                <a:gs pos="100000">
                  <a:schemeClr val="bg2">
                    <a:alpha val="70000"/>
                  </a:schemeClr>
                </a:gs>
              </a:gsLst>
              <a:lin ang="5400000" scaled="0"/>
            </a:gradFill>
            <a:miter lim="800000"/>
          </a:ln>
          <a:scene3d>
            <a:camera prst="orthographicFront"/>
            <a:lightRig rig="contrasting" dir="t"/>
          </a:scene3d>
          <a:sp3d>
            <a:bevelT w="635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40" y="228600"/>
            <a:ext cx="8503920" cy="2438400"/>
          </a:xfrm>
        </p:spPr>
        <p:txBody>
          <a:bodyPr vert="horz" lIns="91440" tIns="45720" rIns="91440" bIns="45720" rtlCol="0" anchor="b" anchorCtr="0">
            <a:noAutofit/>
            <a:scene3d>
              <a:camera prst="orthographicFront"/>
              <a:lightRig rig="balanced" dir="t"/>
            </a:scene3d>
            <a:sp3d>
              <a:extrusionClr>
                <a:schemeClr val="tx1">
                  <a:lumMod val="75000"/>
                </a:schemeClr>
              </a:extrusionClr>
            </a:sp3d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6600" b="0" kern="1200" spc="250" normalizeH="0" baseline="0">
                <a:ln>
                  <a:noFill/>
                </a:ln>
                <a:gradFill>
                  <a:gsLst>
                    <a:gs pos="0">
                      <a:schemeClr val="tx1">
                        <a:lumMod val="85000"/>
                      </a:schemeClr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>
                  <a:outerShdw blurRad="50800" dist="101600" dir="3000000" algn="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56760" y="2971800"/>
            <a:ext cx="4267200" cy="1725706"/>
          </a:xfrm>
        </p:spPr>
        <p:txBody>
          <a:bodyPr>
            <a:normAutofit/>
          </a:bodyPr>
          <a:lstStyle>
            <a:lvl1pPr marL="0" indent="0" algn="r">
              <a:buNone/>
              <a:defRPr sz="1800">
                <a:gradFill>
                  <a:gsLst>
                    <a:gs pos="1000">
                      <a:schemeClr val="tx2">
                        <a:lumMod val="40000"/>
                        <a:lumOff val="60000"/>
                      </a:schemeClr>
                    </a:gs>
                    <a:gs pos="50000">
                      <a:schemeClr val="tx2"/>
                    </a:gs>
                  </a:gsLst>
                  <a:lin ang="5400000" scaled="0"/>
                </a:gra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4B68F-732C-4858-8D14-655DE3F659A9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93019-7CCB-4554-B8FD-30FD5115F3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Diagonal Stripe 12"/>
          <p:cNvSpPr/>
          <p:nvPr/>
        </p:nvSpPr>
        <p:spPr>
          <a:xfrm rot="21321315" flipH="1">
            <a:off x="481841" y="2629969"/>
            <a:ext cx="8419617" cy="685800"/>
          </a:xfrm>
          <a:prstGeom prst="diagStripe">
            <a:avLst>
              <a:gd name="adj" fmla="val 50001"/>
            </a:avLst>
          </a:prstGeom>
          <a:solidFill>
            <a:schemeClr val="tx2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schemeClr val="tx1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4B68F-732C-4858-8D14-655DE3F659A9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93019-7CCB-4554-B8FD-30FD5115F3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4B68F-732C-4858-8D14-655DE3F659A9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93019-7CCB-4554-B8FD-30FD5115F3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4B68F-732C-4858-8D14-655DE3F659A9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93019-7CCB-4554-B8FD-30FD5115F3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8063" y="1676400"/>
            <a:ext cx="7315200" cy="1362075"/>
          </a:xfrm>
        </p:spPr>
        <p:txBody>
          <a:bodyPr vert="horz" lIns="91440" tIns="45720" rIns="91440" bIns="45720" rtlCol="0" anchor="b" anchorCtr="0">
            <a:noAutofit/>
            <a:scene3d>
              <a:camera prst="orthographicFront"/>
              <a:lightRig rig="balanced" dir="t"/>
            </a:scene3d>
            <a:sp3d>
              <a:extrusionClr>
                <a:schemeClr val="tx1">
                  <a:lumMod val="75000"/>
                </a:schemeClr>
              </a:extrusionClr>
            </a:sp3d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800" b="0" kern="1200" spc="250" normalizeH="0" baseline="0">
                <a:ln>
                  <a:noFill/>
                </a:ln>
                <a:gradFill>
                  <a:gsLst>
                    <a:gs pos="0">
                      <a:schemeClr val="tx1">
                        <a:lumMod val="85000"/>
                      </a:schemeClr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>
                  <a:outerShdw blurRad="50800" dist="101600" dir="3000000" algn="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8063" y="3148013"/>
            <a:ext cx="7315200" cy="1119187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1200"/>
              </a:spcBef>
              <a:buFont typeface="Wingdings" pitchFamily="2" charset="2"/>
              <a:buNone/>
              <a:defRPr sz="1800" kern="1200">
                <a:ln>
                  <a:noFill/>
                </a:ln>
                <a:gradFill>
                  <a:gsLst>
                    <a:gs pos="1000">
                      <a:schemeClr val="tx2">
                        <a:lumMod val="40000"/>
                        <a:lumOff val="60000"/>
                      </a:schemeClr>
                    </a:gs>
                    <a:gs pos="50000">
                      <a:schemeClr val="tx2"/>
                    </a:gs>
                  </a:gsLst>
                  <a:lin ang="5400000" scaled="0"/>
                </a:gradFill>
                <a:effectLst/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4B68F-732C-4858-8D14-655DE3F659A9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93019-7CCB-4554-B8FD-30FD5115F3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040" y="228600"/>
            <a:ext cx="850392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8062" y="1922463"/>
            <a:ext cx="3429000" cy="3954462"/>
          </a:xfrm>
        </p:spPr>
        <p:txBody>
          <a:bodyPr>
            <a:normAutofit/>
          </a:bodyPr>
          <a:lstStyle>
            <a:lvl1pPr>
              <a:defRPr sz="2000" baseline="0"/>
            </a:lvl1pPr>
            <a:lvl2pPr>
              <a:defRPr sz="1800" baseline="0"/>
            </a:lvl2pPr>
            <a:lvl3pPr>
              <a:defRPr sz="18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922463"/>
            <a:ext cx="3429000" cy="3954462"/>
          </a:xfrm>
        </p:spPr>
        <p:txBody>
          <a:bodyPr>
            <a:normAutofit/>
          </a:bodyPr>
          <a:lstStyle>
            <a:lvl1pPr>
              <a:defRPr sz="2000" baseline="0"/>
            </a:lvl1pPr>
            <a:lvl2pPr>
              <a:defRPr sz="1800" baseline="0"/>
            </a:lvl2pPr>
            <a:lvl3pPr>
              <a:defRPr sz="18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4B68F-732C-4858-8D14-655DE3F659A9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93019-7CCB-4554-B8FD-30FD5115F3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0600" y="1676400"/>
            <a:ext cx="3429000" cy="639762"/>
          </a:xfrm>
        </p:spPr>
        <p:txBody>
          <a:bodyPr anchor="ctr" anchorCtr="0"/>
          <a:lstStyle>
            <a:lvl1pPr marL="0" indent="0">
              <a:buNone/>
              <a:defRPr sz="24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90600" y="2590800"/>
            <a:ext cx="3429000" cy="328612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6800" y="1676400"/>
            <a:ext cx="3429000" cy="639762"/>
          </a:xfrm>
        </p:spPr>
        <p:txBody>
          <a:bodyPr anchor="ctr" anchorCtr="0"/>
          <a:lstStyle>
            <a:lvl1pPr marL="0" indent="0">
              <a:buNone/>
              <a:defRPr sz="24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6800" y="2590800"/>
            <a:ext cx="3429000" cy="328612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4B68F-732C-4858-8D14-655DE3F659A9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93019-7CCB-4554-B8FD-30FD5115F3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4B68F-732C-4858-8D14-655DE3F659A9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93019-7CCB-4554-B8FD-30FD5115F3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4B68F-732C-4858-8D14-655DE3F659A9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93019-7CCB-4554-B8FD-30FD5115F3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8063" y="457200"/>
            <a:ext cx="2834640" cy="1327150"/>
          </a:xfrm>
        </p:spPr>
        <p:txBody>
          <a:bodyPr vert="horz" lIns="91440" tIns="45720" rIns="91440" bIns="45720" rtlCol="0" anchor="b" anchorCtr="0">
            <a:noAutofit/>
            <a:scene3d>
              <a:camera prst="orthographicFront"/>
              <a:lightRig rig="balanced" dir="t"/>
            </a:scene3d>
            <a:sp3d>
              <a:extrusionClr>
                <a:schemeClr val="tx1">
                  <a:lumMod val="75000"/>
                </a:schemeClr>
              </a:extrusionClr>
            </a:sp3d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Wingdings" pitchFamily="2" charset="2"/>
              <a:buNone/>
              <a:defRPr sz="3200" b="0" kern="1200" spc="250" normalizeH="0" baseline="0">
                <a:ln>
                  <a:noFill/>
                </a:ln>
                <a:gradFill>
                  <a:gsLst>
                    <a:gs pos="0">
                      <a:schemeClr val="tx1">
                        <a:lumMod val="85000"/>
                      </a:schemeClr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>
                  <a:outerShdw blurRad="50800" dist="101600" dir="3000000" algn="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0" y="457200"/>
            <a:ext cx="3751263" cy="541972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8062" y="1922463"/>
            <a:ext cx="2834640" cy="1963737"/>
          </a:xfrm>
        </p:spPr>
        <p:txBody>
          <a:bodyPr/>
          <a:lstStyle>
            <a:lvl1pPr marL="0" indent="0">
              <a:lnSpc>
                <a:spcPct val="150000"/>
              </a:lnSpc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4B68F-732C-4858-8D14-655DE3F659A9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93019-7CCB-4554-B8FD-30FD5115F3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5840" y="457200"/>
            <a:ext cx="2834640" cy="1325880"/>
          </a:xfrm>
        </p:spPr>
        <p:txBody>
          <a:bodyPr vert="horz" lIns="91440" tIns="45720" rIns="91440" bIns="45720" rtlCol="0" anchor="b" anchorCtr="0">
            <a:noAutofit/>
            <a:scene3d>
              <a:camera prst="orthographicFront"/>
              <a:lightRig rig="balanced" dir="t"/>
            </a:scene3d>
            <a:sp3d>
              <a:extrusionClr>
                <a:schemeClr val="tx1">
                  <a:lumMod val="75000"/>
                </a:schemeClr>
              </a:extrusionClr>
            </a:sp3d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Wingdings" pitchFamily="2" charset="2"/>
              <a:buNone/>
              <a:defRPr sz="3200" b="0" kern="1200" spc="250" normalizeH="0" baseline="0">
                <a:ln>
                  <a:noFill/>
                </a:ln>
                <a:gradFill>
                  <a:gsLst>
                    <a:gs pos="0">
                      <a:schemeClr val="tx1">
                        <a:lumMod val="85000"/>
                      </a:schemeClr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>
                  <a:outerShdw blurRad="50800" dist="101600" dir="3000000" algn="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5840" y="1920240"/>
            <a:ext cx="2834640" cy="1965960"/>
          </a:xfrm>
        </p:spPr>
        <p:txBody>
          <a:bodyPr/>
          <a:lstStyle>
            <a:lvl1pPr marL="0" indent="0">
              <a:lnSpc>
                <a:spcPct val="150000"/>
              </a:lnSpc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4B68F-732C-4858-8D14-655DE3F659A9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93019-7CCB-4554-B8FD-30FD5115F3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82308" y="413004"/>
            <a:ext cx="3749040" cy="5422392"/>
          </a:xfrm>
          <a:ln w="38100">
            <a:noFill/>
          </a:ln>
          <a:effectLst>
            <a:innerShdw blurRad="381000">
              <a:schemeClr val="bg2">
                <a:lumMod val="75000"/>
              </a:schemeClr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grpSp>
        <p:nvGrpSpPr>
          <p:cNvPr id="8" name="Group 7"/>
          <p:cNvGrpSpPr/>
          <p:nvPr/>
        </p:nvGrpSpPr>
        <p:grpSpPr>
          <a:xfrm>
            <a:off x="4468905" y="304800"/>
            <a:ext cx="3975847" cy="56388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9144000" cy="147918"/>
            </a:xfrm>
            <a:prstGeom prst="rect">
              <a:avLst/>
            </a:prstGeom>
            <a:gradFill>
              <a:gsLst>
                <a:gs pos="0">
                  <a:schemeClr val="bg2"/>
                </a:gs>
                <a:gs pos="50000">
                  <a:schemeClr val="bg2">
                    <a:alpha val="20000"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0"/>
            </a:gradFill>
            <a:ln>
              <a:noFill/>
            </a:ln>
            <a:effectLst>
              <a:softEdge rad="63500"/>
            </a:effectLst>
            <a:scene3d>
              <a:camera prst="orthographicFront"/>
              <a:lightRig rig="morning" dir="t"/>
            </a:scene3d>
            <a:sp3d>
              <a:bevelT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 flipV="1">
              <a:off x="0" y="6710082"/>
              <a:ext cx="9144000" cy="147918"/>
            </a:xfrm>
            <a:prstGeom prst="rect">
              <a:avLst/>
            </a:prstGeom>
            <a:gradFill>
              <a:gsLst>
                <a:gs pos="0">
                  <a:schemeClr val="bg2"/>
                </a:gs>
                <a:gs pos="50000">
                  <a:schemeClr val="bg2">
                    <a:alpha val="20000"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0"/>
            </a:gradFill>
            <a:ln>
              <a:noFill/>
            </a:ln>
            <a:effectLst>
              <a:softEdge rad="63500"/>
            </a:effectLst>
            <a:scene3d>
              <a:camera prst="orthographicFront"/>
              <a:lightRig rig="morning" dir="t"/>
            </a:scene3d>
            <a:sp3d>
              <a:bevelT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 rot="16200000" flipV="1">
              <a:off x="5641041" y="3355041"/>
              <a:ext cx="6858000" cy="147918"/>
            </a:xfrm>
            <a:prstGeom prst="rect">
              <a:avLst/>
            </a:prstGeom>
            <a:gradFill>
              <a:gsLst>
                <a:gs pos="0">
                  <a:schemeClr val="bg2"/>
                </a:gs>
                <a:gs pos="50000">
                  <a:schemeClr val="bg2">
                    <a:alpha val="20000"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0"/>
            </a:gradFill>
            <a:ln>
              <a:noFill/>
            </a:ln>
            <a:effectLst>
              <a:softEdge rad="63500"/>
            </a:effectLst>
            <a:scene3d>
              <a:camera prst="orthographicFront"/>
              <a:lightRig rig="morning" dir="t"/>
            </a:scene3d>
            <a:sp3d>
              <a:bevelT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 rot="5400000" flipH="1" flipV="1">
              <a:off x="-3355041" y="3355041"/>
              <a:ext cx="6858000" cy="147918"/>
            </a:xfrm>
            <a:prstGeom prst="rect">
              <a:avLst/>
            </a:prstGeom>
            <a:gradFill>
              <a:gsLst>
                <a:gs pos="0">
                  <a:schemeClr val="bg2"/>
                </a:gs>
                <a:gs pos="50000">
                  <a:schemeClr val="bg2">
                    <a:alpha val="20000"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0"/>
            </a:gradFill>
            <a:ln>
              <a:noFill/>
            </a:ln>
            <a:effectLst>
              <a:softEdge rad="63500"/>
            </a:effectLst>
            <a:scene3d>
              <a:camera prst="orthographicFront"/>
              <a:lightRig rig="morning" dir="t"/>
            </a:scene3d>
            <a:sp3d>
              <a:bevelT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0040" y="228600"/>
            <a:ext cx="8503920" cy="11430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  <a:scene3d>
              <a:camera prst="orthographicFront"/>
              <a:lightRig rig="balanced" dir="t"/>
            </a:scene3d>
            <a:sp3d>
              <a:extrusionClr>
                <a:schemeClr val="tx1">
                  <a:lumMod val="75000"/>
                </a:schemeClr>
              </a:extrusionClr>
            </a:sp3d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0600" y="1905001"/>
            <a:ext cx="7315200" cy="3962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44235"/>
            <a:ext cx="2133600" cy="2444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fld id="{5C64B68F-732C-4858-8D14-655DE3F659A9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44235"/>
            <a:ext cx="2895600" cy="2444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44235"/>
            <a:ext cx="2133600" cy="2444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fld id="{06F93019-7CCB-4554-B8FD-30FD5115F31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1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9144000" cy="147918"/>
            </a:xfrm>
            <a:prstGeom prst="rect">
              <a:avLst/>
            </a:prstGeom>
            <a:gradFill>
              <a:gsLst>
                <a:gs pos="0">
                  <a:schemeClr val="bg2"/>
                </a:gs>
                <a:gs pos="50000">
                  <a:schemeClr val="bg2">
                    <a:alpha val="20000"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0"/>
            </a:gradFill>
            <a:ln>
              <a:noFill/>
            </a:ln>
            <a:effectLst>
              <a:softEdge rad="63500"/>
            </a:effectLst>
            <a:scene3d>
              <a:camera prst="orthographicFront"/>
              <a:lightRig rig="morning" dir="t"/>
            </a:scene3d>
            <a:sp3d>
              <a:bevelT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 flipV="1">
              <a:off x="0" y="6710082"/>
              <a:ext cx="9144000" cy="147918"/>
            </a:xfrm>
            <a:prstGeom prst="rect">
              <a:avLst/>
            </a:prstGeom>
            <a:gradFill>
              <a:gsLst>
                <a:gs pos="0">
                  <a:schemeClr val="bg2"/>
                </a:gs>
                <a:gs pos="50000">
                  <a:schemeClr val="bg2">
                    <a:alpha val="20000"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0"/>
            </a:gradFill>
            <a:ln>
              <a:noFill/>
            </a:ln>
            <a:effectLst>
              <a:softEdge rad="63500"/>
            </a:effectLst>
            <a:scene3d>
              <a:camera prst="orthographicFront"/>
              <a:lightRig rig="morning" dir="t"/>
            </a:scene3d>
            <a:sp3d>
              <a:bevelT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 rot="16200000" flipV="1">
              <a:off x="5641041" y="3355041"/>
              <a:ext cx="6858000" cy="147918"/>
            </a:xfrm>
            <a:prstGeom prst="rect">
              <a:avLst/>
            </a:prstGeom>
            <a:gradFill>
              <a:gsLst>
                <a:gs pos="0">
                  <a:schemeClr val="bg2"/>
                </a:gs>
                <a:gs pos="50000">
                  <a:schemeClr val="bg2">
                    <a:alpha val="20000"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0"/>
            </a:gradFill>
            <a:ln>
              <a:noFill/>
            </a:ln>
            <a:effectLst>
              <a:softEdge rad="63500"/>
            </a:effectLst>
            <a:scene3d>
              <a:camera prst="orthographicFront"/>
              <a:lightRig rig="morning" dir="t"/>
            </a:scene3d>
            <a:sp3d>
              <a:bevelT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 rot="5400000" flipH="1" flipV="1">
              <a:off x="-3355041" y="3355041"/>
              <a:ext cx="6858000" cy="147918"/>
            </a:xfrm>
            <a:prstGeom prst="rect">
              <a:avLst/>
            </a:prstGeom>
            <a:gradFill>
              <a:gsLst>
                <a:gs pos="0">
                  <a:schemeClr val="bg2"/>
                </a:gs>
                <a:gs pos="50000">
                  <a:schemeClr val="bg2">
                    <a:alpha val="20000"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0"/>
            </a:gradFill>
            <a:ln>
              <a:noFill/>
            </a:ln>
            <a:effectLst>
              <a:softEdge rad="63500"/>
            </a:effectLst>
            <a:scene3d>
              <a:camera prst="orthographicFront"/>
              <a:lightRig rig="morning" dir="t"/>
            </a:scene3d>
            <a:sp3d>
              <a:bevelT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b="0" kern="1200" spc="250" normalizeH="0" baseline="0">
          <a:ln>
            <a:noFill/>
          </a:ln>
          <a:gradFill>
            <a:gsLst>
              <a:gs pos="0">
                <a:schemeClr val="tx1">
                  <a:lumMod val="85000"/>
                </a:schemeClr>
              </a:gs>
              <a:gs pos="100000">
                <a:schemeClr val="tx1"/>
              </a:gs>
            </a:gsLst>
            <a:lin ang="5400000" scaled="0"/>
          </a:gradFill>
          <a:effectLst>
            <a:outerShdw blurRad="50800" dist="101600" dir="3000000" algn="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1200"/>
        </a:spcBef>
        <a:buFont typeface="Wingdings" pitchFamily="2" charset="2"/>
        <a:buChar char=""/>
        <a:defRPr sz="2000" kern="1200">
          <a:ln>
            <a:noFill/>
          </a:ln>
          <a:gradFill>
            <a:gsLst>
              <a:gs pos="0">
                <a:schemeClr val="tx1">
                  <a:lumMod val="85000"/>
                </a:schemeClr>
              </a:gs>
              <a:gs pos="50000">
                <a:schemeClr val="tx1"/>
              </a:gs>
            </a:gsLst>
            <a:lin ang="5400000" scaled="0"/>
          </a:gradFill>
          <a:effectLst>
            <a:outerShdw blurRad="50800" dist="50800" dir="3000000" algn="ctr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spcBef>
          <a:spcPts val="1200"/>
        </a:spcBef>
        <a:buClr>
          <a:schemeClr val="tx1">
            <a:lumMod val="75000"/>
          </a:schemeClr>
        </a:buClr>
        <a:buFont typeface="Wingdings" pitchFamily="2" charset="2"/>
        <a:buChar char=""/>
        <a:defRPr sz="1800" kern="1200">
          <a:ln>
            <a:noFill/>
          </a:ln>
          <a:gradFill>
            <a:gsLst>
              <a:gs pos="0">
                <a:schemeClr val="tx1">
                  <a:lumMod val="85000"/>
                </a:schemeClr>
              </a:gs>
              <a:gs pos="50000">
                <a:schemeClr val="tx1"/>
              </a:gs>
            </a:gsLst>
            <a:lin ang="5400000" scaled="0"/>
          </a:gradFill>
          <a:effectLst>
            <a:outerShdw blurRad="50800" dist="50800" dir="3000000" algn="ctr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ts val="1200"/>
        </a:spcBef>
        <a:buFont typeface="Wingdings" pitchFamily="2" charset="2"/>
        <a:buChar char=""/>
        <a:defRPr sz="1600" kern="1200">
          <a:ln>
            <a:noFill/>
          </a:ln>
          <a:gradFill>
            <a:gsLst>
              <a:gs pos="0">
                <a:schemeClr val="tx1">
                  <a:lumMod val="85000"/>
                </a:schemeClr>
              </a:gs>
              <a:gs pos="50000">
                <a:schemeClr val="tx1"/>
              </a:gs>
            </a:gsLst>
            <a:lin ang="5400000" scaled="0"/>
          </a:gradFill>
          <a:effectLst>
            <a:outerShdw blurRad="50800" dist="50800" dir="3000000" algn="ctr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ts val="1200"/>
        </a:spcBef>
        <a:buClr>
          <a:schemeClr val="tx1">
            <a:lumMod val="75000"/>
          </a:schemeClr>
        </a:buClr>
        <a:buFont typeface="Wingdings" pitchFamily="2" charset="2"/>
        <a:buChar char=""/>
        <a:defRPr sz="1600" kern="1200">
          <a:ln>
            <a:noFill/>
          </a:ln>
          <a:gradFill>
            <a:gsLst>
              <a:gs pos="0">
                <a:schemeClr val="tx1">
                  <a:lumMod val="85000"/>
                </a:schemeClr>
              </a:gs>
              <a:gs pos="50000">
                <a:schemeClr val="tx1"/>
              </a:gs>
            </a:gsLst>
            <a:lin ang="5400000" scaled="0"/>
          </a:gradFill>
          <a:effectLst>
            <a:outerShdw blurRad="50800" dist="50800" dir="3000000" algn="ctr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ts val="1200"/>
        </a:spcBef>
        <a:buFont typeface="Wingdings" pitchFamily="2" charset="2"/>
        <a:buChar char=""/>
        <a:defRPr sz="1600" kern="1200">
          <a:ln>
            <a:noFill/>
          </a:ln>
          <a:gradFill>
            <a:gsLst>
              <a:gs pos="0">
                <a:schemeClr val="tx1">
                  <a:lumMod val="85000"/>
                </a:schemeClr>
              </a:gs>
              <a:gs pos="50000">
                <a:schemeClr val="tx1"/>
              </a:gs>
            </a:gsLst>
            <a:lin ang="5400000" scaled="0"/>
          </a:gradFill>
          <a:effectLst>
            <a:outerShdw blurRad="50800" dist="50800" dir="3000000" algn="ctr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ts val="1200"/>
        </a:spcBef>
        <a:buClr>
          <a:schemeClr val="tx1">
            <a:lumMod val="75000"/>
          </a:schemeClr>
        </a:buClr>
        <a:buFont typeface="Wingdings" pitchFamily="2" charset="2"/>
        <a:buChar char=""/>
        <a:defRPr sz="1600" kern="1200">
          <a:ln>
            <a:noFill/>
          </a:ln>
          <a:gradFill>
            <a:gsLst>
              <a:gs pos="0">
                <a:schemeClr val="tx1">
                  <a:lumMod val="85000"/>
                </a:schemeClr>
              </a:gs>
              <a:gs pos="50000">
                <a:schemeClr val="tx1"/>
              </a:gs>
            </a:gsLst>
            <a:lin ang="5400000" scaled="0"/>
          </a:gradFill>
          <a:effectLst>
            <a:outerShdw blurRad="50800" dist="50800" dir="3000000" algn="ctr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ts val="1200"/>
        </a:spcBef>
        <a:buFont typeface="Wingdings" pitchFamily="2" charset="2"/>
        <a:buChar char=""/>
        <a:defRPr sz="1600" kern="1200">
          <a:ln>
            <a:noFill/>
          </a:ln>
          <a:gradFill>
            <a:gsLst>
              <a:gs pos="0">
                <a:schemeClr val="tx1">
                  <a:lumMod val="85000"/>
                </a:schemeClr>
              </a:gs>
              <a:gs pos="50000">
                <a:schemeClr val="tx1"/>
              </a:gs>
            </a:gsLst>
            <a:lin ang="5400000" scaled="0"/>
          </a:gradFill>
          <a:effectLst>
            <a:outerShdw blurRad="50800" dist="50800" dir="3000000" algn="ctr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ts val="1200"/>
        </a:spcBef>
        <a:buClr>
          <a:schemeClr val="tx1">
            <a:lumMod val="75000"/>
          </a:schemeClr>
        </a:buClr>
        <a:buFont typeface="Wingdings" pitchFamily="2" charset="2"/>
        <a:buChar char=""/>
        <a:defRPr sz="1600" kern="1200">
          <a:ln>
            <a:noFill/>
          </a:ln>
          <a:gradFill>
            <a:gsLst>
              <a:gs pos="0">
                <a:schemeClr val="tx1">
                  <a:lumMod val="85000"/>
                </a:schemeClr>
              </a:gs>
              <a:gs pos="50000">
                <a:schemeClr val="tx1"/>
              </a:gs>
            </a:gsLst>
            <a:lin ang="5400000" scaled="0"/>
          </a:gradFill>
          <a:effectLst>
            <a:outerShdw blurRad="50800" dist="50800" dir="3000000" algn="ctr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ts val="1200"/>
        </a:spcBef>
        <a:buFont typeface="Wingdings" pitchFamily="2" charset="2"/>
        <a:buChar char=""/>
        <a:defRPr sz="1600" kern="1200">
          <a:ln>
            <a:noFill/>
          </a:ln>
          <a:gradFill>
            <a:gsLst>
              <a:gs pos="0">
                <a:schemeClr val="tx1">
                  <a:lumMod val="85000"/>
                </a:schemeClr>
              </a:gs>
              <a:gs pos="50000">
                <a:schemeClr val="tx1"/>
              </a:gs>
            </a:gsLst>
            <a:lin ang="5400000" scaled="0"/>
          </a:gradFill>
          <a:effectLst>
            <a:outerShdw blurRad="50800" dist="50800" dir="3000000" algn="ctr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machineshop.com/machine-shop/Tap-and-Thread/page580.html" TargetMode="External"/><Relationship Id="rId2" Type="http://schemas.openxmlformats.org/officeDocument/2006/relationships/hyperlink" Target="http://www.stanford.edu/group/prl/prl_site/Content/Machine_Shop/Tapping_and_Threading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kanabco.com/vms/cutting_tools_tap/cutting_tools_tap_00.html" TargetMode="External"/><Relationship Id="rId4" Type="http://schemas.openxmlformats.org/officeDocument/2006/relationships/hyperlink" Target="http://www.nmri.go.jp/eng/khirata/metalwork/basic/bolt/index_e.htm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Forte" pitchFamily="66" charset="0"/>
              </a:rPr>
              <a:t>Tapping &amp; Threading </a:t>
            </a:r>
            <a:endParaRPr lang="en-US" dirty="0">
              <a:latin typeface="Forte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62200" y="3074894"/>
            <a:ext cx="4267200" cy="1725706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>
                <a:latin typeface="Comic Sans MS" pitchFamily="66" charset="0"/>
              </a:rPr>
              <a:t>Mechanical Workshop</a:t>
            </a:r>
          </a:p>
          <a:p>
            <a:pPr algn="ctr"/>
            <a:r>
              <a:rPr lang="en-US" sz="2400" dirty="0" smtClean="0">
                <a:latin typeface="Comic Sans MS" pitchFamily="66" charset="0"/>
              </a:rPr>
              <a:t>Module 7</a:t>
            </a:r>
            <a:endParaRPr lang="en-US" sz="24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 smtClean="0">
                <a:latin typeface="Forte" pitchFamily="66" charset="0"/>
              </a:rPr>
              <a:t>Internal Threading</a:t>
            </a:r>
            <a:endParaRPr lang="en-US" sz="4400" dirty="0">
              <a:latin typeface="Forte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4876800" cy="55626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/>
                </a:solidFill>
                <a:latin typeface="Comic Sans MS" pitchFamily="66" charset="0"/>
              </a:rPr>
              <a:t>Internal threads are made with a tool called </a:t>
            </a:r>
            <a:r>
              <a:rPr lang="en-US" sz="2400" b="1" u="sng" dirty="0" smtClean="0">
                <a:solidFill>
                  <a:schemeClr val="tx1"/>
                </a:solidFill>
                <a:latin typeface="Comic Sans MS" pitchFamily="66" charset="0"/>
              </a:rPr>
              <a:t>tap</a:t>
            </a:r>
            <a:r>
              <a:rPr lang="en-US" sz="2400" u="sng" dirty="0" smtClean="0">
                <a:solidFill>
                  <a:schemeClr val="tx1"/>
                </a:solidFill>
                <a:latin typeface="Comic Sans MS" pitchFamily="66" charset="0"/>
              </a:rPr>
              <a:t>.</a:t>
            </a:r>
          </a:p>
          <a:p>
            <a:r>
              <a:rPr lang="en-US" sz="2400" dirty="0" smtClean="0">
                <a:solidFill>
                  <a:schemeClr val="tx1"/>
                </a:solidFill>
                <a:latin typeface="Comic Sans MS" pitchFamily="66" charset="0"/>
              </a:rPr>
              <a:t>The tap is made of carbon steel or high-speed steel (HSS) and are carefully heat-treated for long life. </a:t>
            </a:r>
          </a:p>
          <a:p>
            <a:r>
              <a:rPr lang="en-US" sz="2400" dirty="0" smtClean="0">
                <a:solidFill>
                  <a:schemeClr val="tx1"/>
                </a:solidFill>
                <a:latin typeface="Comic Sans MS" pitchFamily="66" charset="0"/>
              </a:rPr>
              <a:t>Taps are quite brittle and are easily broken if not handled properly</a:t>
            </a:r>
            <a:endParaRPr lang="en-US" sz="24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4" name="Picture 3" descr="5"/>
          <p:cNvPicPr/>
          <p:nvPr/>
        </p:nvPicPr>
        <p:blipFill>
          <a:blip r:embed="rId2" cstate="print">
            <a:lum bright="-20000"/>
          </a:blip>
          <a:srcRect/>
          <a:stretch>
            <a:fillRect/>
          </a:stretch>
        </p:blipFill>
        <p:spPr bwMode="auto">
          <a:xfrm>
            <a:off x="5257801" y="914400"/>
            <a:ext cx="3886200" cy="559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 smtClean="0">
                <a:latin typeface="Forte" pitchFamily="66" charset="0"/>
              </a:rPr>
              <a:t>Tap Types</a:t>
            </a:r>
            <a:endParaRPr lang="en-US" sz="4400" dirty="0">
              <a:latin typeface="Forte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5410200" cy="5715000"/>
          </a:xfrm>
        </p:spPr>
        <p:txBody>
          <a:bodyPr>
            <a:noAutofit/>
          </a:bodyPr>
          <a:lstStyle/>
          <a:p>
            <a:r>
              <a:rPr lang="en-US" sz="2400" u="sng" dirty="0" smtClean="0">
                <a:latin typeface="Comic Sans MS" pitchFamily="66" charset="0"/>
              </a:rPr>
              <a:t>A set of standard hand taps is made of a taper, plug and bottoming tapers        </a:t>
            </a:r>
          </a:p>
          <a:p>
            <a:pPr>
              <a:buNone/>
            </a:pPr>
            <a:endParaRPr lang="en-US" sz="2400" u="sng" dirty="0" smtClean="0">
              <a:latin typeface="Comic Sans MS" pitchFamily="66" charset="0"/>
            </a:endParaRPr>
          </a:p>
          <a:p>
            <a:r>
              <a:rPr lang="en-US" sz="2400" dirty="0" smtClean="0">
                <a:latin typeface="Comic Sans MS" pitchFamily="66" charset="0"/>
              </a:rPr>
              <a:t>A:</a:t>
            </a:r>
            <a:r>
              <a:rPr lang="en-US" sz="2400" u="sng" dirty="0" smtClean="0">
                <a:latin typeface="Comic Sans MS" pitchFamily="66" charset="0"/>
              </a:rPr>
              <a:t> Taper </a:t>
            </a:r>
            <a:r>
              <a:rPr lang="en-US" sz="2400" dirty="0" smtClean="0">
                <a:latin typeface="Comic Sans MS" pitchFamily="66" charset="0"/>
              </a:rPr>
              <a:t>for starting thread.</a:t>
            </a:r>
          </a:p>
          <a:p>
            <a:r>
              <a:rPr lang="en-US" sz="2400" dirty="0" smtClean="0">
                <a:latin typeface="Comic Sans MS" pitchFamily="66" charset="0"/>
              </a:rPr>
              <a:t>B: </a:t>
            </a:r>
            <a:r>
              <a:rPr lang="en-US" sz="2400" u="sng" dirty="0" smtClean="0">
                <a:latin typeface="Comic Sans MS" pitchFamily="66" charset="0"/>
              </a:rPr>
              <a:t>Plug tap </a:t>
            </a:r>
            <a:r>
              <a:rPr lang="en-US" sz="2400" dirty="0" smtClean="0">
                <a:latin typeface="Comic Sans MS" pitchFamily="66" charset="0"/>
              </a:rPr>
              <a:t>for continuing thread after taper tap has cut into hole </a:t>
            </a:r>
          </a:p>
          <a:p>
            <a:r>
              <a:rPr lang="en-US" sz="2400" dirty="0" smtClean="0">
                <a:latin typeface="Comic Sans MS" pitchFamily="66" charset="0"/>
              </a:rPr>
              <a:t>C: </a:t>
            </a:r>
            <a:r>
              <a:rPr lang="en-US" sz="2400" u="sng" dirty="0" smtClean="0">
                <a:latin typeface="Comic Sans MS" pitchFamily="66" charset="0"/>
              </a:rPr>
              <a:t>Bottoming </a:t>
            </a:r>
            <a:r>
              <a:rPr lang="en-US" sz="2400" dirty="0" smtClean="0">
                <a:latin typeface="Comic Sans MS" pitchFamily="66" charset="0"/>
              </a:rPr>
              <a:t>for continuing threads to bottom of a blind hole.</a:t>
            </a:r>
          </a:p>
          <a:p>
            <a:pPr>
              <a:buNone/>
            </a:pPr>
            <a:endParaRPr lang="en-US" sz="2400" dirty="0" smtClean="0">
              <a:latin typeface="Comic Sans MS" pitchFamily="66" charset="0"/>
            </a:endParaRPr>
          </a:p>
        </p:txBody>
      </p:sp>
      <p:pic>
        <p:nvPicPr>
          <p:cNvPr id="4" name="Picture 3" descr="5"/>
          <p:cNvPicPr/>
          <p:nvPr/>
        </p:nvPicPr>
        <p:blipFill>
          <a:blip r:embed="rId2" cstate="print">
            <a:lum bright="-20000" contrast="40000"/>
          </a:blip>
          <a:srcRect l="6059"/>
          <a:stretch>
            <a:fillRect/>
          </a:stretch>
        </p:blipFill>
        <p:spPr bwMode="auto">
          <a:xfrm>
            <a:off x="5791200" y="1143000"/>
            <a:ext cx="33528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609600"/>
            <a:ext cx="8382000" cy="39624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/>
                </a:solidFill>
                <a:latin typeface="Comic Sans MS" pitchFamily="66" charset="0"/>
              </a:rPr>
              <a:t>Threads are started with a taper tap. </a:t>
            </a:r>
          </a:p>
          <a:p>
            <a:r>
              <a:rPr lang="en-US" sz="2400" dirty="0" smtClean="0">
                <a:solidFill>
                  <a:schemeClr val="tx1"/>
                </a:solidFill>
                <a:latin typeface="Comic Sans MS" pitchFamily="66" charset="0"/>
              </a:rPr>
              <a:t>Then the plug tap is used after the taper tap has cut threads as far into the hole as possible. </a:t>
            </a:r>
          </a:p>
          <a:p>
            <a:r>
              <a:rPr lang="en-US" sz="2400" dirty="0" smtClean="0">
                <a:solidFill>
                  <a:schemeClr val="tx1"/>
                </a:solidFill>
                <a:latin typeface="Comic Sans MS" pitchFamily="66" charset="0"/>
              </a:rPr>
              <a:t>Finally threads are cut to the bottom of a blind hole (one that does not go through the part) with a bottoming tap. It is necessary to use the full set of taps, only when a blind hole is to be made. </a:t>
            </a:r>
            <a:endParaRPr lang="en-US" sz="24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20040" y="-76200"/>
            <a:ext cx="8503920" cy="1143000"/>
          </a:xfrm>
        </p:spPr>
        <p:txBody>
          <a:bodyPr/>
          <a:lstStyle/>
          <a:p>
            <a:pPr algn="ctr"/>
            <a:r>
              <a:rPr lang="en-US" sz="4400" dirty="0" smtClean="0">
                <a:latin typeface="Forte" pitchFamily="66" charset="0"/>
              </a:rPr>
              <a:t>Tap Types</a:t>
            </a:r>
            <a:endParaRPr lang="en-US" sz="4400" dirty="0">
              <a:latin typeface="Forte" pitchFamily="66" charset="0"/>
            </a:endParaRPr>
          </a:p>
        </p:txBody>
      </p:sp>
      <p:pic>
        <p:nvPicPr>
          <p:cNvPr id="5" name="Picture 4" descr="C:\Documents and Settings\asaad.mohammad\Desktop\rrff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3733800"/>
            <a:ext cx="41148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638800" y="3733800"/>
            <a:ext cx="35052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Comic Sans MS" pitchFamily="66" charset="0"/>
              </a:rPr>
              <a:t>A:</a:t>
            </a:r>
            <a:r>
              <a:rPr lang="en-US" sz="2400" dirty="0">
                <a:latin typeface="Comic Sans MS" pitchFamily="66" charset="0"/>
              </a:rPr>
              <a:t> Open or through hole. </a:t>
            </a:r>
            <a:r>
              <a:rPr lang="en-US" sz="2400" b="1" dirty="0">
                <a:latin typeface="Comic Sans MS" pitchFamily="66" charset="0"/>
              </a:rPr>
              <a:t>B:</a:t>
            </a:r>
            <a:r>
              <a:rPr lang="en-US" sz="2400" dirty="0">
                <a:latin typeface="Comic Sans MS" pitchFamily="66" charset="0"/>
              </a:rPr>
              <a:t> Blind hole that is drilled deeper than desired threads</a:t>
            </a:r>
          </a:p>
          <a:p>
            <a:r>
              <a:rPr lang="en-US" sz="2400" b="1" dirty="0">
                <a:latin typeface="Comic Sans MS" pitchFamily="66" charset="0"/>
              </a:rPr>
              <a:t>C:</a:t>
            </a:r>
            <a:r>
              <a:rPr lang="en-US" sz="2400" dirty="0">
                <a:latin typeface="Comic Sans MS" pitchFamily="66" charset="0"/>
              </a:rPr>
              <a:t>  Blind hole with threads tapped to bottom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040" y="-76200"/>
            <a:ext cx="8503920" cy="1143000"/>
          </a:xfrm>
        </p:spPr>
        <p:txBody>
          <a:bodyPr/>
          <a:lstStyle/>
          <a:p>
            <a:pPr algn="ctr"/>
            <a:r>
              <a:rPr lang="en-US" sz="4400" dirty="0" smtClean="0">
                <a:latin typeface="Forte" pitchFamily="66" charset="0"/>
              </a:rPr>
              <a:t>Tap Drill </a:t>
            </a:r>
            <a:endParaRPr lang="en-US" sz="4400" dirty="0">
              <a:latin typeface="Forte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533400"/>
            <a:ext cx="8534400" cy="39624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Comic Sans MS" pitchFamily="66" charset="0"/>
              </a:rPr>
              <a:t>The drill used to make the hole prior to tapping is called a </a:t>
            </a:r>
            <a:r>
              <a:rPr lang="en-US" sz="2400" b="1" dirty="0" smtClean="0">
                <a:latin typeface="Comic Sans MS" pitchFamily="66" charset="0"/>
              </a:rPr>
              <a:t>tap drill</a:t>
            </a:r>
            <a:r>
              <a:rPr lang="en-US" sz="2400" dirty="0" smtClean="0">
                <a:latin typeface="Comic Sans MS" pitchFamily="66" charset="0"/>
              </a:rPr>
              <a:t>. </a:t>
            </a:r>
          </a:p>
          <a:p>
            <a:r>
              <a:rPr lang="en-US" sz="2400" dirty="0" smtClean="0">
                <a:latin typeface="Comic Sans MS" pitchFamily="66" charset="0"/>
              </a:rPr>
              <a:t>Theoretically, it should be equal in diameter to the minor diameter of the screw that will be fitted into the tapped hole.</a:t>
            </a:r>
          </a:p>
        </p:txBody>
      </p:sp>
      <p:pic>
        <p:nvPicPr>
          <p:cNvPr id="4" name="Picture 3" descr="C:\Documents and Settings\asaad.mohammad\Desktop\90p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2667000"/>
            <a:ext cx="3733799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C:\Documents and Settings\asaad.mohammad\Desktop\90l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6200" y="2438400"/>
            <a:ext cx="520065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2057400" y="2286000"/>
          <a:ext cx="4724400" cy="3886199"/>
        </p:xfrm>
        <a:graphic>
          <a:graphicData uri="http://schemas.openxmlformats.org/drawingml/2006/table">
            <a:tbl>
              <a:tblPr/>
              <a:tblGrid>
                <a:gridCol w="2370606"/>
                <a:gridCol w="2353794"/>
              </a:tblGrid>
              <a:tr h="863599">
                <a:tc>
                  <a:txBody>
                    <a:bodyPr/>
                    <a:lstStyle/>
                    <a:p>
                      <a:pPr marL="0" marR="266065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spc="-10" dirty="0">
                          <a:solidFill>
                            <a:srgbClr val="FFFF00"/>
                          </a:solidFill>
                          <a:latin typeface="Verdana"/>
                          <a:ea typeface="Times New Roman"/>
                          <a:cs typeface="Arial"/>
                        </a:rPr>
                        <a:t>Normal size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  <a:p>
                      <a:pPr marL="0" marR="266065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spc="-10" dirty="0">
                          <a:solidFill>
                            <a:srgbClr val="FFFF00"/>
                          </a:solidFill>
                          <a:latin typeface="Verdana"/>
                          <a:ea typeface="Times New Roman"/>
                          <a:cs typeface="Arial"/>
                        </a:rPr>
                        <a:t>(mm)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84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266065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spc="-10">
                          <a:solidFill>
                            <a:srgbClr val="FFFF00"/>
                          </a:solidFill>
                          <a:latin typeface="Verdana"/>
                          <a:ea typeface="Times New Roman"/>
                          <a:cs typeface="Arial"/>
                        </a:rPr>
                        <a:t>Tap Drill 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  <a:p>
                      <a:pPr marL="0" marR="266065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spc="-10">
                          <a:solidFill>
                            <a:srgbClr val="FFFF00"/>
                          </a:solidFill>
                          <a:latin typeface="Verdana"/>
                          <a:ea typeface="Times New Roman"/>
                          <a:cs typeface="Arial"/>
                        </a:rPr>
                        <a:t>(mm)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849B"/>
                    </a:solidFill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266065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spc="-10">
                          <a:latin typeface="Verdana"/>
                          <a:ea typeface="Times New Roman"/>
                          <a:cs typeface="Arial"/>
                        </a:rPr>
                        <a:t>M3 x 0.5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266065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spc="-10">
                          <a:latin typeface="Verdana"/>
                          <a:ea typeface="Times New Roman"/>
                          <a:cs typeface="Arial"/>
                        </a:rPr>
                        <a:t>2.50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266065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spc="-10">
                          <a:latin typeface="Verdana"/>
                          <a:ea typeface="Times New Roman"/>
                          <a:cs typeface="Arial"/>
                        </a:rPr>
                        <a:t>M4 x 0.7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266065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spc="-10">
                          <a:latin typeface="Verdana"/>
                          <a:ea typeface="Times New Roman"/>
                          <a:cs typeface="Arial"/>
                        </a:rPr>
                        <a:t>3.30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266065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spc="-10">
                          <a:latin typeface="Verdana"/>
                          <a:ea typeface="Times New Roman"/>
                          <a:cs typeface="Arial"/>
                        </a:rPr>
                        <a:t>M5 x 0.8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266065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spc="-10">
                          <a:latin typeface="Verdana"/>
                          <a:ea typeface="Times New Roman"/>
                          <a:cs typeface="Arial"/>
                        </a:rPr>
                        <a:t>4.20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266065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spc="-10">
                          <a:latin typeface="Verdana"/>
                          <a:ea typeface="Times New Roman"/>
                          <a:cs typeface="Arial"/>
                        </a:rPr>
                        <a:t>M6 x 1.0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266065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spc="-10">
                          <a:latin typeface="Verdana"/>
                          <a:ea typeface="Times New Roman"/>
                          <a:cs typeface="Arial"/>
                        </a:rPr>
                        <a:t>5.00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266065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spc="-10">
                          <a:latin typeface="Verdana"/>
                          <a:ea typeface="Times New Roman"/>
                          <a:cs typeface="Arial"/>
                        </a:rPr>
                        <a:t>M8 x 1.25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266065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spc="-10">
                          <a:latin typeface="Verdana"/>
                          <a:ea typeface="Times New Roman"/>
                          <a:cs typeface="Arial"/>
                        </a:rPr>
                        <a:t>6.70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266065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spc="-10">
                          <a:latin typeface="Verdana"/>
                          <a:ea typeface="Times New Roman"/>
                          <a:cs typeface="Arial"/>
                        </a:rPr>
                        <a:t>M10 x 1.5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266065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spc="-10">
                          <a:latin typeface="Verdana"/>
                          <a:ea typeface="Times New Roman"/>
                          <a:cs typeface="Arial"/>
                        </a:rPr>
                        <a:t>8.50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266065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spc="-10">
                          <a:latin typeface="Verdana"/>
                          <a:ea typeface="Times New Roman"/>
                          <a:cs typeface="Arial"/>
                        </a:rPr>
                        <a:t>M12 x 1.75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266065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spc="-10" dirty="0">
                          <a:latin typeface="Verdana"/>
                          <a:ea typeface="Times New Roman"/>
                          <a:cs typeface="Arial"/>
                        </a:rPr>
                        <a:t>10.20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>
          <a:xfrm>
            <a:off x="320040" y="-76200"/>
            <a:ext cx="8503920" cy="11430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  <a:scene3d>
              <a:camera prst="orthographicFront"/>
              <a:lightRig rig="balanced" dir="t"/>
            </a:scene3d>
            <a:sp3d>
              <a:extrusionClr>
                <a:schemeClr val="tx1">
                  <a:lumMod val="75000"/>
                </a:schemeClr>
              </a:extrusion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250" normalizeH="0" baseline="0" noProof="0" smtClean="0">
                <a:ln>
                  <a:noFill/>
                </a:ln>
                <a:gradFill>
                  <a:gsLst>
                    <a:gs pos="0">
                      <a:schemeClr val="tx1">
                        <a:lumMod val="85000"/>
                      </a:schemeClr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>
                  <a:outerShdw blurRad="50800" dist="101600" dir="30000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Forte" pitchFamily="66" charset="0"/>
                <a:ea typeface="+mj-ea"/>
                <a:cs typeface="+mj-cs"/>
              </a:rPr>
              <a:t>Tap Drill </a:t>
            </a:r>
            <a:endParaRPr kumimoji="0" lang="en-US" sz="4400" b="0" i="0" u="none" strike="noStrike" kern="1200" cap="none" spc="250" normalizeH="0" baseline="0" noProof="0" dirty="0">
              <a:ln>
                <a:noFill/>
              </a:ln>
              <a:gradFill>
                <a:gsLst>
                  <a:gs pos="0">
                    <a:schemeClr val="tx1">
                      <a:lumMod val="85000"/>
                    </a:schemeClr>
                  </a:gs>
                  <a:gs pos="100000">
                    <a:schemeClr val="tx1"/>
                  </a:gs>
                </a:gsLst>
                <a:lin ang="5400000" scaled="0"/>
              </a:gradFill>
              <a:effectLst>
                <a:outerShdw blurRad="50800" dist="101600" dir="30000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Forte" pitchFamily="66" charset="0"/>
              <a:ea typeface="+mj-ea"/>
              <a:cs typeface="+mj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1143000"/>
            <a:ext cx="8077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mic Sans MS" pitchFamily="66" charset="0"/>
              </a:rPr>
              <a:t>The table </a:t>
            </a:r>
            <a:r>
              <a:rPr lang="en-US" sz="2400" dirty="0">
                <a:latin typeface="Comic Sans MS" pitchFamily="66" charset="0"/>
              </a:rPr>
              <a:t>below shoes the relationship between the thread normal size (diameter) and the its proper tap drill diameter</a:t>
            </a:r>
            <a:r>
              <a:rPr lang="en-US" sz="2400" dirty="0" smtClean="0">
                <a:latin typeface="Comic Sans MS" pitchFamily="66" charset="0"/>
              </a:rPr>
              <a:t>. {Metric Sizes}</a:t>
            </a:r>
            <a:endParaRPr lang="en-US" sz="2400" dirty="0"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95400" y="6208693"/>
            <a:ext cx="6477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Comic Sans MS" pitchFamily="66" charset="0"/>
              </a:rPr>
              <a:t>Tap Drill = Normal size – thread pitch</a:t>
            </a:r>
          </a:p>
          <a:p>
            <a:endParaRPr lang="en-US" sz="28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 smtClean="0">
                <a:latin typeface="Forte" pitchFamily="66" charset="0"/>
              </a:rPr>
              <a:t>Tap Wrenches</a:t>
            </a:r>
            <a:endParaRPr lang="en-US" sz="4400" dirty="0">
              <a:latin typeface="Forte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39624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Comic Sans MS" pitchFamily="66" charset="0"/>
              </a:rPr>
              <a:t>Two types of </a:t>
            </a:r>
            <a:r>
              <a:rPr lang="en-US" sz="2400" b="1" dirty="0" smtClean="0">
                <a:latin typeface="Comic Sans MS" pitchFamily="66" charset="0"/>
              </a:rPr>
              <a:t>tap wrenches</a:t>
            </a:r>
            <a:r>
              <a:rPr lang="en-US" sz="2400" dirty="0" smtClean="0">
                <a:latin typeface="Comic Sans MS" pitchFamily="66" charset="0"/>
              </a:rPr>
              <a:t> are available. </a:t>
            </a:r>
          </a:p>
          <a:p>
            <a:r>
              <a:rPr lang="en-US" sz="2400" dirty="0" smtClean="0">
                <a:latin typeface="Comic Sans MS" pitchFamily="66" charset="0"/>
              </a:rPr>
              <a:t>The selection of tap wrench depends on the tap size. </a:t>
            </a:r>
          </a:p>
          <a:p>
            <a:r>
              <a:rPr lang="en-US" sz="2400" dirty="0" smtClean="0">
                <a:latin typeface="Comic Sans MS" pitchFamily="66" charset="0"/>
              </a:rPr>
              <a:t>A </a:t>
            </a:r>
            <a:r>
              <a:rPr lang="en-US" sz="2400" u="sng" dirty="0" smtClean="0">
                <a:latin typeface="Comic Sans MS" pitchFamily="66" charset="0"/>
              </a:rPr>
              <a:t>T-handle tap wrench </a:t>
            </a:r>
            <a:r>
              <a:rPr lang="en-US" sz="2400" dirty="0" smtClean="0">
                <a:latin typeface="Comic Sans MS" pitchFamily="66" charset="0"/>
              </a:rPr>
              <a:t>is used with all small taps while the </a:t>
            </a:r>
            <a:r>
              <a:rPr lang="en-US" sz="2400" u="sng" dirty="0" smtClean="0">
                <a:latin typeface="Comic Sans MS" pitchFamily="66" charset="0"/>
              </a:rPr>
              <a:t>Hand Tap Wrench </a:t>
            </a:r>
            <a:r>
              <a:rPr lang="en-US" sz="2400" dirty="0" smtClean="0">
                <a:latin typeface="Comic Sans MS" pitchFamily="66" charset="0"/>
              </a:rPr>
              <a:t>is used with large taps.</a:t>
            </a:r>
          </a:p>
          <a:p>
            <a:endParaRPr lang="en-US" sz="2400" dirty="0">
              <a:latin typeface="Comic Sans MS" pitchFamily="66" charset="0"/>
            </a:endParaRPr>
          </a:p>
        </p:txBody>
      </p:sp>
      <p:pic>
        <p:nvPicPr>
          <p:cNvPr id="4" name="Picture 3" descr="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3048000"/>
            <a:ext cx="73152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 smtClean="0">
                <a:latin typeface="Forte" pitchFamily="66" charset="0"/>
              </a:rPr>
              <a:t>Care in Tapping </a:t>
            </a:r>
            <a:endParaRPr lang="en-US" sz="4400" dirty="0">
              <a:latin typeface="Forte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305800" cy="5562600"/>
          </a:xfrm>
        </p:spPr>
        <p:txBody>
          <a:bodyPr>
            <a:normAutofit/>
          </a:bodyPr>
          <a:lstStyle/>
          <a:p>
            <a:pPr lvl="0"/>
            <a:r>
              <a:rPr lang="en-US" sz="2400" dirty="0" smtClean="0">
                <a:latin typeface="Comic Sans MS" pitchFamily="66" charset="0"/>
              </a:rPr>
              <a:t>Use the correct size tap drill</a:t>
            </a:r>
          </a:p>
          <a:p>
            <a:pPr lvl="0"/>
            <a:r>
              <a:rPr lang="en-US" sz="2400" dirty="0" smtClean="0">
                <a:latin typeface="Comic Sans MS" pitchFamily="66" charset="0"/>
              </a:rPr>
              <a:t>Use a sharp tap and apply sufficient quantities of cutting fluids.</a:t>
            </a:r>
          </a:p>
          <a:p>
            <a:pPr lvl="0"/>
            <a:r>
              <a:rPr lang="en-US" sz="2400" dirty="0" smtClean="0">
                <a:latin typeface="Comic Sans MS" pitchFamily="66" charset="0"/>
              </a:rPr>
              <a:t>Start the taper tap square with the work.</a:t>
            </a:r>
          </a:p>
          <a:p>
            <a:pPr lvl="0"/>
            <a:r>
              <a:rPr lang="en-US" sz="2400" dirty="0" smtClean="0">
                <a:latin typeface="Comic Sans MS" pitchFamily="66" charset="0"/>
              </a:rPr>
              <a:t>Do not force the tap to cut.</a:t>
            </a:r>
          </a:p>
          <a:p>
            <a:pPr lvl="0"/>
            <a:r>
              <a:rPr lang="en-US" sz="2400" dirty="0" smtClean="0">
                <a:latin typeface="Comic Sans MS" pitchFamily="66" charset="0"/>
              </a:rPr>
              <a:t>Avoid running a tap to the bottom of a blind hole and continuing to apply pressure.</a:t>
            </a:r>
          </a:p>
          <a:p>
            <a:pPr lvl="0"/>
            <a:r>
              <a:rPr lang="en-US" sz="2400" dirty="0" smtClean="0">
                <a:latin typeface="Comic Sans MS" pitchFamily="66" charset="0"/>
              </a:rPr>
              <a:t>Remove burrs on a tapped hole with a smooth file.</a:t>
            </a:r>
          </a:p>
          <a:p>
            <a:pPr>
              <a:buNone/>
            </a:pPr>
            <a:endParaRPr lang="en-US" sz="24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040" y="-152400"/>
            <a:ext cx="8503920" cy="1143000"/>
          </a:xfrm>
        </p:spPr>
        <p:txBody>
          <a:bodyPr/>
          <a:lstStyle/>
          <a:p>
            <a:pPr algn="ctr"/>
            <a:r>
              <a:rPr lang="en-US" sz="4400" dirty="0" smtClean="0">
                <a:latin typeface="Forte" pitchFamily="66" charset="0"/>
              </a:rPr>
              <a:t>Practical Task</a:t>
            </a:r>
            <a:endParaRPr lang="en-US" sz="4400" dirty="0">
              <a:latin typeface="Forte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57200"/>
            <a:ext cx="9144000" cy="5791200"/>
          </a:xfrm>
        </p:spPr>
        <p:txBody>
          <a:bodyPr>
            <a:noAutofit/>
          </a:bodyPr>
          <a:lstStyle/>
          <a:p>
            <a:r>
              <a:rPr lang="en-US" dirty="0" smtClean="0">
                <a:latin typeface="Comic Sans MS" pitchFamily="66" charset="0"/>
              </a:rPr>
              <a:t>Refer back to the drill gauge project to perform the required tapping and threading. The following procedures have to be followed to complete this task </a:t>
            </a:r>
          </a:p>
          <a:p>
            <a:pPr lvl="0"/>
            <a:r>
              <a:rPr lang="en-US" dirty="0" smtClean="0">
                <a:latin typeface="Comic Sans MS" pitchFamily="66" charset="0"/>
              </a:rPr>
              <a:t>Select the correct taps and tap wrench</a:t>
            </a:r>
          </a:p>
          <a:p>
            <a:pPr lvl="0"/>
            <a:r>
              <a:rPr lang="en-US" dirty="0" smtClean="0">
                <a:latin typeface="Comic Sans MS" pitchFamily="66" charset="0"/>
              </a:rPr>
              <a:t>Apply suitable cutting fluid to the tap</a:t>
            </a:r>
          </a:p>
          <a:p>
            <a:pPr lvl="0"/>
            <a:r>
              <a:rPr lang="en-US" dirty="0" smtClean="0">
                <a:latin typeface="Comic Sans MS" pitchFamily="66" charset="0"/>
              </a:rPr>
              <a:t>Place tap in hole as vertically as possible</a:t>
            </a:r>
          </a:p>
          <a:p>
            <a:pPr lvl="0"/>
            <a:r>
              <a:rPr lang="en-US" dirty="0" smtClean="0">
                <a:latin typeface="Comic Sans MS" pitchFamily="66" charset="0"/>
              </a:rPr>
              <a:t>Press downward on wrench, applying equal pressure on both handles</a:t>
            </a:r>
          </a:p>
          <a:p>
            <a:pPr lvl="0"/>
            <a:r>
              <a:rPr lang="en-US" dirty="0" smtClean="0">
                <a:latin typeface="Comic Sans MS" pitchFamily="66" charset="0"/>
              </a:rPr>
              <a:t>If tap is not entered squarely, remove from hole and restart it by applying pressure in direction from which tap leans</a:t>
            </a:r>
          </a:p>
          <a:p>
            <a:pPr lvl="0"/>
            <a:r>
              <a:rPr lang="en-US" dirty="0" smtClean="0">
                <a:latin typeface="Comic Sans MS" pitchFamily="66" charset="0"/>
              </a:rPr>
              <a:t>Turn tap clockwise one-quarter turn, and turn it backward about ½ turn to break the chip (must turn with steady motion)</a:t>
            </a:r>
          </a:p>
          <a:p>
            <a:pPr lvl="0"/>
            <a:r>
              <a:rPr lang="en-US" dirty="0" smtClean="0">
                <a:latin typeface="Comic Sans MS" pitchFamily="66" charset="0"/>
              </a:rPr>
              <a:t>Care must be taken not to tap too deep for a blind hole</a:t>
            </a:r>
          </a:p>
          <a:p>
            <a:pPr lvl="0"/>
            <a:r>
              <a:rPr lang="en-US" dirty="0" smtClean="0">
                <a:latin typeface="Comic Sans MS" pitchFamily="66" charset="0"/>
              </a:rPr>
              <a:t>When finished, clean hole and check with thread gage or appropriate bolt </a:t>
            </a:r>
          </a:p>
          <a:p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C:\Documents and Settings\asaad.mohammad\Desktop\mnn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457200"/>
            <a:ext cx="85344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 these websites for more info </a:t>
            </a:r>
            <a:r>
              <a:rPr lang="en-US" dirty="0" smtClean="0">
                <a:sym typeface="Wingdings" pitchFamily="2" charset="2"/>
              </a:rPr>
              <a:t>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76400"/>
            <a:ext cx="7924800" cy="4952999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tx1"/>
                </a:solidFill>
                <a:hlinkClick r:id="rId2"/>
              </a:rPr>
              <a:t>http://www.stanford.edu/group/prl/prl_site/Content/Machine_Shop/Tapping_and_Threading.html</a:t>
            </a:r>
            <a:endParaRPr lang="en-US" sz="3200" dirty="0" smtClean="0">
              <a:solidFill>
                <a:schemeClr val="tx1"/>
              </a:solidFill>
            </a:endParaRPr>
          </a:p>
          <a:p>
            <a:r>
              <a:rPr lang="en-US" sz="3200" dirty="0" smtClean="0">
                <a:solidFill>
                  <a:schemeClr val="tx1"/>
                </a:solidFill>
                <a:hlinkClick r:id="rId3"/>
              </a:rPr>
              <a:t>http://www.emachineshop.com/machine-shop/Tap-and-Thread/page580.html</a:t>
            </a:r>
            <a:endParaRPr lang="en-US" sz="3200" dirty="0" smtClean="0">
              <a:solidFill>
                <a:schemeClr val="tx1"/>
              </a:solidFill>
            </a:endParaRPr>
          </a:p>
          <a:p>
            <a:r>
              <a:rPr lang="en-US" sz="3200" dirty="0" smtClean="0">
                <a:hlinkClick r:id="rId4"/>
              </a:rPr>
              <a:t>http://www.nmri.go.jp/eng/khirata/metalwork/basic/bolt/index_e.html</a:t>
            </a:r>
            <a:endParaRPr lang="en-US" sz="3200" dirty="0" smtClean="0"/>
          </a:p>
          <a:p>
            <a:r>
              <a:rPr lang="en-US" sz="3200" dirty="0" smtClean="0">
                <a:hlinkClick r:id="rId5"/>
              </a:rPr>
              <a:t>http://www.kanabco.com/vms/cutting_tools_tap/cutting_tools_tap_00.html</a:t>
            </a:r>
            <a:endParaRPr lang="en-US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6000" dirty="0" smtClean="0">
                <a:latin typeface="Forte" pitchFamily="66" charset="0"/>
              </a:rPr>
              <a:t>Warm – Up </a:t>
            </a:r>
            <a:endParaRPr lang="en-US" sz="6000" dirty="0">
              <a:latin typeface="Forte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05000" y="2590800"/>
            <a:ext cx="5943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Comic Sans MS" pitchFamily="66" charset="0"/>
              </a:rPr>
              <a:t>VIDEO</a:t>
            </a:r>
            <a:endParaRPr lang="en-US" sz="44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 smtClean="0">
                <a:solidFill>
                  <a:schemeClr val="tx1"/>
                </a:solidFill>
                <a:latin typeface="Forte" pitchFamily="66" charset="0"/>
              </a:rPr>
              <a:t>Objectives </a:t>
            </a:r>
            <a:endParaRPr lang="en-US" sz="4400" dirty="0">
              <a:solidFill>
                <a:schemeClr val="tx1"/>
              </a:solidFill>
              <a:latin typeface="Forte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7924800" cy="5105400"/>
          </a:xfrm>
        </p:spPr>
        <p:txBody>
          <a:bodyPr>
            <a:normAutofit/>
          </a:bodyPr>
          <a:lstStyle/>
          <a:p>
            <a:pPr lvl="0"/>
            <a:r>
              <a:rPr lang="en-US" sz="2400" dirty="0" smtClean="0">
                <a:solidFill>
                  <a:schemeClr val="tx1"/>
                </a:solidFill>
                <a:latin typeface="Comic Sans MS" pitchFamily="66" charset="0"/>
              </a:rPr>
              <a:t>Explain the tapping process.</a:t>
            </a:r>
          </a:p>
          <a:p>
            <a:pPr lvl="0"/>
            <a:r>
              <a:rPr lang="en-US" sz="2400" dirty="0" smtClean="0">
                <a:solidFill>
                  <a:schemeClr val="tx1"/>
                </a:solidFill>
                <a:latin typeface="Comic Sans MS" pitchFamily="66" charset="0"/>
              </a:rPr>
              <a:t>Explain the threading process.</a:t>
            </a:r>
          </a:p>
          <a:p>
            <a:pPr lvl="0"/>
            <a:r>
              <a:rPr lang="en-US" sz="2400" dirty="0" smtClean="0">
                <a:solidFill>
                  <a:schemeClr val="tx1"/>
                </a:solidFill>
                <a:latin typeface="Comic Sans MS" pitchFamily="66" charset="0"/>
              </a:rPr>
              <a:t>Differentiate between thread classes</a:t>
            </a:r>
          </a:p>
          <a:p>
            <a:pPr lvl="0"/>
            <a:r>
              <a:rPr lang="en-US" sz="2400" dirty="0" smtClean="0">
                <a:solidFill>
                  <a:schemeClr val="tx1"/>
                </a:solidFill>
                <a:latin typeface="Comic Sans MS" pitchFamily="66" charset="0"/>
              </a:rPr>
              <a:t>Identify the tap types.</a:t>
            </a:r>
          </a:p>
          <a:p>
            <a:pPr lvl="0"/>
            <a:r>
              <a:rPr lang="en-US" sz="2400" dirty="0" smtClean="0">
                <a:solidFill>
                  <a:schemeClr val="tx1"/>
                </a:solidFill>
                <a:latin typeface="Comic Sans MS" pitchFamily="66" charset="0"/>
              </a:rPr>
              <a:t>Explain the tapping and threading procedure.</a:t>
            </a:r>
          </a:p>
          <a:p>
            <a:pPr lvl="0"/>
            <a:r>
              <a:rPr lang="en-US" sz="2400" dirty="0" smtClean="0">
                <a:solidFill>
                  <a:schemeClr val="tx1"/>
                </a:solidFill>
                <a:latin typeface="Comic Sans MS" pitchFamily="66" charset="0"/>
              </a:rPr>
              <a:t>Use the tapping and threading tools to create a tap and a thread.</a:t>
            </a:r>
          </a:p>
          <a:p>
            <a:pPr>
              <a:buNone/>
            </a:pPr>
            <a:endParaRPr lang="en-US" sz="2400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Forte" pitchFamily="66" charset="0"/>
              </a:rPr>
              <a:t>Introduction </a:t>
            </a:r>
            <a:endParaRPr lang="en-US" dirty="0">
              <a:solidFill>
                <a:schemeClr val="tx1"/>
              </a:solidFill>
              <a:latin typeface="Forte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19200"/>
            <a:ext cx="7924800" cy="39624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/>
                </a:solidFill>
                <a:latin typeface="Comic Sans MS" pitchFamily="66" charset="0"/>
              </a:rPr>
              <a:t>One of the most effective ways to fasten two or more components is through the use of </a:t>
            </a:r>
            <a:r>
              <a:rPr lang="en-US" sz="2800" u="sng" dirty="0" smtClean="0">
                <a:solidFill>
                  <a:schemeClr val="tx1"/>
                </a:solidFill>
                <a:latin typeface="Comic Sans MS" pitchFamily="66" charset="0"/>
              </a:rPr>
              <a:t>screws or bolts, secured in properly threaded holes.</a:t>
            </a:r>
          </a:p>
          <a:p>
            <a:r>
              <a:rPr lang="en-US" sz="2800" dirty="0" smtClean="0">
                <a:solidFill>
                  <a:schemeClr val="tx1"/>
                </a:solidFill>
                <a:latin typeface="Comic Sans MS" pitchFamily="66" charset="0"/>
              </a:rPr>
              <a:t> This method of fastening is more robust then other fastening methods, allowing repeated assembly and dismantling via simple screwing and unscrewing of the screw.</a:t>
            </a:r>
          </a:p>
          <a:p>
            <a:pPr>
              <a:buNone/>
            </a:pPr>
            <a:endParaRPr lang="en-US" sz="2800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 smtClean="0">
                <a:latin typeface="Forte" pitchFamily="66" charset="0"/>
              </a:rPr>
              <a:t>Tapping </a:t>
            </a:r>
            <a:endParaRPr lang="en-US" sz="4400" dirty="0">
              <a:latin typeface="Forte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Comic Sans MS" pitchFamily="66" charset="0"/>
              </a:rPr>
              <a:t>Tapping is the process of producing threads in a metal using certain tools.</a:t>
            </a:r>
          </a:p>
          <a:p>
            <a:endParaRPr lang="en-US" sz="28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040" y="76200"/>
            <a:ext cx="8503920" cy="1143000"/>
          </a:xfrm>
        </p:spPr>
        <p:txBody>
          <a:bodyPr/>
          <a:lstStyle/>
          <a:p>
            <a:pPr algn="ctr"/>
            <a:r>
              <a:rPr lang="en-US" sz="4800" dirty="0" smtClean="0">
                <a:latin typeface="Forte" pitchFamily="66" charset="0"/>
              </a:rPr>
              <a:t>Threading</a:t>
            </a:r>
            <a:endParaRPr lang="en-US" sz="4800" dirty="0">
              <a:latin typeface="Forte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3962400" cy="53340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Comic Sans MS" pitchFamily="66" charset="0"/>
              </a:rPr>
              <a:t>A thread</a:t>
            </a:r>
            <a:r>
              <a:rPr lang="en-US" sz="2800" b="1" dirty="0" smtClean="0">
                <a:latin typeface="Comic Sans MS" pitchFamily="66" charset="0"/>
              </a:rPr>
              <a:t> </a:t>
            </a:r>
            <a:r>
              <a:rPr lang="en-US" sz="2800" dirty="0" smtClean="0">
                <a:latin typeface="Comic Sans MS" pitchFamily="66" charset="0"/>
              </a:rPr>
              <a:t>is a spiral or helical ridge found on nuts and bolts. </a:t>
            </a:r>
          </a:p>
          <a:p>
            <a:r>
              <a:rPr lang="en-US" sz="2800" dirty="0" smtClean="0">
                <a:latin typeface="Comic Sans MS" pitchFamily="66" charset="0"/>
              </a:rPr>
              <a:t>Thread is specified by the diameter and the pitch (number of threads per millimeter) </a:t>
            </a:r>
          </a:p>
          <a:p>
            <a:endParaRPr lang="en-US" sz="2800" dirty="0">
              <a:latin typeface="Comic Sans MS" pitchFamily="66" charset="0"/>
            </a:endParaRPr>
          </a:p>
        </p:txBody>
      </p:sp>
      <p:pic>
        <p:nvPicPr>
          <p:cNvPr id="4098" name="Picture 2" descr="http://aufaster.com/pic/big/164_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981075"/>
            <a:ext cx="4648200" cy="5876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 smtClean="0">
                <a:latin typeface="Forte" pitchFamily="66" charset="0"/>
              </a:rPr>
              <a:t>Hand Threading Safety</a:t>
            </a:r>
            <a:endParaRPr lang="en-US" sz="4400" dirty="0">
              <a:latin typeface="Forte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86800" cy="5715000"/>
          </a:xfrm>
        </p:spPr>
        <p:txBody>
          <a:bodyPr>
            <a:noAutofit/>
          </a:bodyPr>
          <a:lstStyle/>
          <a:p>
            <a:pPr lvl="0"/>
            <a:r>
              <a:rPr lang="en-US" sz="2400" dirty="0" smtClean="0">
                <a:latin typeface="Comic Sans MS" pitchFamily="66" charset="0"/>
              </a:rPr>
              <a:t>Chips produced by hand threading are sharp and should be cleaned by using a brush or piece of cloth.</a:t>
            </a:r>
          </a:p>
          <a:p>
            <a:pPr lvl="0"/>
            <a:r>
              <a:rPr lang="en-US" sz="2400" dirty="0" smtClean="0">
                <a:latin typeface="Comic Sans MS" pitchFamily="66" charset="0"/>
              </a:rPr>
              <a:t>Do not use compressed air to remove the metal chips.</a:t>
            </a:r>
          </a:p>
          <a:p>
            <a:pPr lvl="0"/>
            <a:r>
              <a:rPr lang="en-US" sz="2400" dirty="0" smtClean="0">
                <a:latin typeface="Comic Sans MS" pitchFamily="66" charset="0"/>
              </a:rPr>
              <a:t>Newly-cut external threads are very sharp. Again use a brush or cloth to clean them.</a:t>
            </a:r>
          </a:p>
          <a:p>
            <a:pPr lvl="0"/>
            <a:r>
              <a:rPr lang="en-US" sz="2400" dirty="0" smtClean="0">
                <a:latin typeface="Comic Sans MS" pitchFamily="66" charset="0"/>
              </a:rPr>
              <a:t>Wash your hands after using cutting fluids or oils. </a:t>
            </a:r>
          </a:p>
          <a:p>
            <a:pPr lvl="0"/>
            <a:r>
              <a:rPr lang="en-US" sz="2400" dirty="0" smtClean="0">
                <a:latin typeface="Comic Sans MS" pitchFamily="66" charset="0"/>
              </a:rPr>
              <a:t>Have cuts treated by a qualified person.</a:t>
            </a:r>
          </a:p>
          <a:p>
            <a:pPr lvl="0"/>
            <a:r>
              <a:rPr lang="en-US" sz="2400" dirty="0" smtClean="0">
                <a:latin typeface="Comic Sans MS" pitchFamily="66" charset="0"/>
              </a:rPr>
              <a:t>Be sure the die is clamped firmly in the die stock. If not, it can fall from the holder and cause injury.</a:t>
            </a:r>
          </a:p>
          <a:p>
            <a:pPr lvl="0"/>
            <a:r>
              <a:rPr lang="en-US" sz="2400" dirty="0" smtClean="0">
                <a:latin typeface="Comic Sans MS" pitchFamily="66" charset="0"/>
              </a:rPr>
              <a:t>Broken tap have very sharp edges and are very dangerous. An extra care should be taken in dealing with broken taps.</a:t>
            </a:r>
          </a:p>
          <a:p>
            <a:endParaRPr lang="en-US" sz="2400" dirty="0"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867400" y="6396335"/>
            <a:ext cx="3276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VIDEO</a:t>
            </a:r>
            <a:endParaRPr lang="en-US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 smtClean="0">
                <a:latin typeface="Forte" pitchFamily="66" charset="0"/>
              </a:rPr>
              <a:t>Threads Standards</a:t>
            </a:r>
            <a:endParaRPr lang="en-US" sz="4400" dirty="0">
              <a:latin typeface="Forte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43000"/>
            <a:ext cx="8077200" cy="39624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Comic Sans MS" pitchFamily="66" charset="0"/>
              </a:rPr>
              <a:t>There are many types of threads used in different applications. </a:t>
            </a:r>
          </a:p>
          <a:p>
            <a:r>
              <a:rPr lang="en-US" sz="2400" dirty="0" smtClean="0">
                <a:latin typeface="Comic Sans MS" pitchFamily="66" charset="0"/>
              </a:rPr>
              <a:t>The most frequently used standard is the ISO standard shown below.</a:t>
            </a:r>
            <a:endParaRPr lang="en-US" sz="2400" dirty="0">
              <a:latin typeface="Comic Sans MS" pitchFamily="66" charset="0"/>
            </a:endParaRPr>
          </a:p>
        </p:txBody>
      </p:sp>
      <p:pic>
        <p:nvPicPr>
          <p:cNvPr id="4" name="Picture 3" descr="C:\Documents and Settings\asaad.mohammad\Desktop\90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971800"/>
            <a:ext cx="76962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828800" y="5181600"/>
          <a:ext cx="5638800" cy="1143000"/>
        </p:xfrm>
        <a:graphic>
          <a:graphicData uri="http://schemas.openxmlformats.org/drawingml/2006/table">
            <a:tbl>
              <a:tblPr/>
              <a:tblGrid>
                <a:gridCol w="1393666"/>
                <a:gridCol w="1339063"/>
                <a:gridCol w="1358131"/>
                <a:gridCol w="1547940"/>
              </a:tblGrid>
              <a:tr h="571500">
                <a:tc>
                  <a:txBody>
                    <a:bodyPr/>
                    <a:lstStyle/>
                    <a:p>
                      <a:pPr marL="0" marR="266065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spc="-10" dirty="0">
                          <a:latin typeface="Verdana"/>
                          <a:ea typeface="Times New Roman"/>
                          <a:cs typeface="Arial"/>
                        </a:rPr>
                        <a:t>Metric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266065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spc="-10">
                          <a:latin typeface="Verdana"/>
                          <a:ea typeface="Times New Roman"/>
                          <a:cs typeface="Arial"/>
                        </a:rPr>
                        <a:t>Size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266065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spc="-10" dirty="0">
                          <a:latin typeface="Verdana"/>
                          <a:ea typeface="Times New Roman"/>
                          <a:cs typeface="Arial"/>
                        </a:rPr>
                        <a:t>Pitch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266065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spc="-10">
                          <a:latin typeface="Verdana"/>
                          <a:ea typeface="Times New Roman"/>
                          <a:cs typeface="Arial"/>
                        </a:rPr>
                        <a:t>Tolerance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571500">
                <a:tc>
                  <a:txBody>
                    <a:bodyPr/>
                    <a:lstStyle/>
                    <a:p>
                      <a:pPr marL="0" marR="266065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spc="-10">
                          <a:latin typeface="Verdana"/>
                          <a:ea typeface="Times New Roman"/>
                          <a:cs typeface="Arial"/>
                        </a:rPr>
                        <a:t>M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266065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spc="-10" dirty="0">
                          <a:latin typeface="Verdana"/>
                          <a:ea typeface="Times New Roman"/>
                          <a:cs typeface="Arial"/>
                        </a:rPr>
                        <a:t>6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266065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spc="-10">
                          <a:latin typeface="Verdana"/>
                          <a:ea typeface="Times New Roman"/>
                          <a:cs typeface="Arial"/>
                        </a:rPr>
                        <a:t>0.75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266065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spc="-10" dirty="0">
                          <a:latin typeface="Verdana"/>
                          <a:ea typeface="Times New Roman"/>
                          <a:cs typeface="Arial"/>
                        </a:rPr>
                        <a:t>5g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040" y="0"/>
            <a:ext cx="8503920" cy="1143000"/>
          </a:xfrm>
        </p:spPr>
        <p:txBody>
          <a:bodyPr/>
          <a:lstStyle/>
          <a:p>
            <a:pPr algn="ctr"/>
            <a:r>
              <a:rPr lang="en-US" sz="4400" dirty="0" smtClean="0">
                <a:latin typeface="Forte" pitchFamily="66" charset="0"/>
              </a:rPr>
              <a:t>An example of ISO metric tolerance </a:t>
            </a:r>
            <a:endParaRPr lang="en-US" sz="4400" dirty="0">
              <a:latin typeface="Forte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C:\Documents and Settings\asaad.mohammad\Desktop\1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371600"/>
            <a:ext cx="60198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ate">
  <a:themeElements>
    <a:clrScheme name="Slate">
      <a:dk1>
        <a:sysClr val="windowText" lastClr="000000"/>
      </a:dk1>
      <a:lt1>
        <a:sysClr val="window" lastClr="FFFFFF"/>
      </a:lt1>
      <a:dk2>
        <a:srgbClr val="433838"/>
      </a:dk2>
      <a:lt2>
        <a:srgbClr val="D8D8DC"/>
      </a:lt2>
      <a:accent1>
        <a:srgbClr val="9AA977"/>
      </a:accent1>
      <a:accent2>
        <a:srgbClr val="7BA8A9"/>
      </a:accent2>
      <a:accent3>
        <a:srgbClr val="907E8C"/>
      </a:accent3>
      <a:accent4>
        <a:srgbClr val="6AA07E"/>
      </a:accent4>
      <a:accent5>
        <a:srgbClr val="A5826D"/>
      </a:accent5>
      <a:accent6>
        <a:srgbClr val="BAB5A6"/>
      </a:accent6>
      <a:hlink>
        <a:srgbClr val="50797A"/>
      </a:hlink>
      <a:folHlink>
        <a:srgbClr val="806268"/>
      </a:folHlink>
    </a:clrScheme>
    <a:fontScheme name="Slate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Slat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50000"/>
              </a:schemeClr>
            </a:gs>
            <a:gs pos="100000">
              <a:schemeClr val="phClr">
                <a:tint val="100000"/>
                <a:shade val="80000"/>
                <a:satMod val="13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70000"/>
                <a:satMod val="125000"/>
              </a:schemeClr>
              <a:schemeClr val="phClr">
                <a:tint val="80000"/>
                <a:satMod val="115000"/>
              </a:schemeClr>
            </a:duotone>
          </a:blip>
          <a:stretch/>
        </a:blip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190500">
              <a:srgbClr val="151515">
                <a:alpha val="90000"/>
              </a:srgbClr>
            </a:innerShdw>
          </a:effectLst>
          <a:scene3d>
            <a:camera prst="orthographicFront">
              <a:rot lat="0" lon="0" rev="0"/>
            </a:camera>
            <a:lightRig rig="glow" dir="tl"/>
          </a:scene3d>
          <a:sp3d prstMaterial="softmetal">
            <a:bevelT w="0" h="0"/>
          </a:sp3d>
        </a:effectStyle>
        <a:effectStyle>
          <a:effectLst>
            <a:outerShdw blurRad="63500" dist="101600" dir="3000000" sx="101000" sy="101000" rotWithShape="0">
              <a:srgbClr val="252525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morning" dir="tr">
              <a:rot lat="0" lon="0" rev="1500000"/>
            </a:lightRig>
          </a:scene3d>
          <a:sp3d prstMaterial="translucentPowder">
            <a:bevelT w="38100" h="12700"/>
          </a:sp3d>
        </a:effectStyle>
      </a:effectStyleLst>
      <a:bgFillStyleLst>
        <a:blipFill rotWithShape="1">
          <a:blip xmlns:r="http://schemas.openxmlformats.org/officeDocument/2006/relationships" r:embed="rId2">
            <a:duotone>
              <a:schemeClr val="phClr">
                <a:shade val="70000"/>
                <a:satMod val="115000"/>
              </a:schemeClr>
              <a:schemeClr val="phClr">
                <a:tint val="70000"/>
                <a:satMod val="135000"/>
              </a:schemeClr>
            </a:duotone>
          </a:blip>
          <a:stretch/>
        </a:blipFill>
        <a:blipFill rotWithShape="1"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70000"/>
                <a:satMod val="135000"/>
              </a:schemeClr>
            </a:duotone>
          </a:blip>
          <a:stretch/>
        </a:blipFill>
        <a:blipFill rotWithShape="1">
          <a:blip xmlns:r="http://schemas.openxmlformats.org/officeDocument/2006/relationships" r:embed="rId3">
            <a:duotone>
              <a:schemeClr val="phClr">
                <a:shade val="75000"/>
                <a:satMod val="115000"/>
              </a:schemeClr>
              <a:schemeClr val="phClr">
                <a:tint val="80000"/>
                <a:satMod val="125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Slate</Template>
  <TotalTime>54</TotalTime>
  <Words>888</Words>
  <Application>Microsoft Office PowerPoint</Application>
  <PresentationFormat>On-screen Show (4:3)</PresentationFormat>
  <Paragraphs>107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Slate</vt:lpstr>
      <vt:lpstr>Tapping &amp; Threading </vt:lpstr>
      <vt:lpstr>Warm – Up </vt:lpstr>
      <vt:lpstr>Objectives </vt:lpstr>
      <vt:lpstr>Introduction </vt:lpstr>
      <vt:lpstr>Tapping </vt:lpstr>
      <vt:lpstr>Threading</vt:lpstr>
      <vt:lpstr>Hand Threading Safety</vt:lpstr>
      <vt:lpstr>Threads Standards</vt:lpstr>
      <vt:lpstr>An example of ISO metric tolerance </vt:lpstr>
      <vt:lpstr>Internal Threading</vt:lpstr>
      <vt:lpstr>Tap Types</vt:lpstr>
      <vt:lpstr>Tap Types</vt:lpstr>
      <vt:lpstr>Tap Drill </vt:lpstr>
      <vt:lpstr>Slide 14</vt:lpstr>
      <vt:lpstr>Tap Wrenches</vt:lpstr>
      <vt:lpstr>Care in Tapping </vt:lpstr>
      <vt:lpstr>Practical Task</vt:lpstr>
      <vt:lpstr>Slide 18</vt:lpstr>
      <vt:lpstr>Check these websites for more info  </vt:lpstr>
    </vt:vector>
  </TitlesOfParts>
  <Company>IAT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Tapping &amp; Threading </dc:title>
  <dc:creator>noran.drak</dc:creator>
  <cp:lastModifiedBy>aruna.anand</cp:lastModifiedBy>
  <cp:revision>15</cp:revision>
  <dcterms:created xsi:type="dcterms:W3CDTF">2012-02-23T03:48:27Z</dcterms:created>
  <dcterms:modified xsi:type="dcterms:W3CDTF">2012-03-07T06:04:16Z</dcterms:modified>
</cp:coreProperties>
</file>